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6" r:id="rId5"/>
    <p:sldId id="260" r:id="rId6"/>
    <p:sldId id="296" r:id="rId7"/>
    <p:sldId id="297" r:id="rId8"/>
    <p:sldId id="298" r:id="rId9"/>
    <p:sldId id="302" r:id="rId10"/>
    <p:sldId id="299" r:id="rId11"/>
    <p:sldId id="300" r:id="rId12"/>
    <p:sldId id="301" r:id="rId13"/>
    <p:sldId id="293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6D13D-FF95-408D-A03A-A39FAA5905D6}" v="231" dt="2024-03-12T12:21:07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0" autoAdjust="0"/>
    <p:restoredTop sz="94377"/>
  </p:normalViewPr>
  <p:slideViewPr>
    <p:cSldViewPr snapToGrid="0" snapToObjects="1">
      <p:cViewPr varScale="1">
        <p:scale>
          <a:sx n="107" d="100"/>
          <a:sy n="107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3CFC782-8D72-D068-288B-945C459A01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8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8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0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9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6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5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2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1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УПРАВЉАЊЕ СТЕЧАЈНИМ ПОСТУПКОМ И ИЗВЕШТАВАЊЕ</a:t>
            </a:r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GB" sz="3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Cyrl-RS" sz="3200" dirty="0">
                <a:solidFill>
                  <a:schemeClr val="bg1"/>
                </a:solidFill>
              </a:rPr>
              <a:t>Међународни оквир и принципи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D99501-DBB9-4AC1-23F8-288E0D749FA2}"/>
              </a:ext>
            </a:extLst>
          </p:cNvPr>
          <p:cNvSpPr txBox="1">
            <a:spLocks/>
          </p:cNvSpPr>
          <p:nvPr/>
        </p:nvSpPr>
        <p:spPr>
          <a:xfrm>
            <a:off x="626333" y="20370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</a:t>
            </a:r>
            <a:r>
              <a:rPr lang="sr-Cyrl-R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ЗАКЉУЧАК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A25C30-E99B-89E5-D0DF-9CCBFAD4D014}"/>
              </a:ext>
            </a:extLst>
          </p:cNvPr>
          <p:cNvSpPr txBox="1">
            <a:spLocks/>
          </p:cNvSpPr>
          <p:nvPr/>
        </p:nvSpPr>
        <p:spPr>
          <a:xfrm>
            <a:off x="626333" y="930642"/>
            <a:ext cx="11346591" cy="4199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Природа посла у вези са стечајем је врло изазовна 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има законску и професионалну дужност да постигне најбољи могући исход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Професионална етика мора бити присутна у свим фазама поступка стечаја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може бити изложен личној одговорности ако поступа немарно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треба да развије стратегију која се фокусира на </a:t>
            </a:r>
            <a:r>
              <a:rPr lang="sr-Cyrl-R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кључне приоритете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уз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флексибилност 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 се стратегија прилагоди према потреби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Оквир за управљање поступком пружа корисну структуру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помаже да не буду пропуштене кључне радње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Дељење искуства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„најбољих пракси“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између стечајних управника може бити корисно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Професионално удружење може олакшати консултације између стечајних управника/пружити професионалну обуку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7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B1E9-FF0A-DB66-8572-7CB55E9A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77" y="256590"/>
            <a:ext cx="10588568" cy="590931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sr-Cyrl-RS" dirty="0"/>
              <a:t>ПРЕГЛЕД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5C717-F9F9-8781-BD56-E2338EF41A0A}"/>
              </a:ext>
            </a:extLst>
          </p:cNvPr>
          <p:cNvSpPr txBox="1"/>
          <p:nvPr/>
        </p:nvSpPr>
        <p:spPr>
          <a:xfrm>
            <a:off x="644577" y="822683"/>
            <a:ext cx="11421299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Ефикасно управљање поступком стечаја је вишестрано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Захтева широк спектар вештина од стране стечајног управника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Многи елементи се међусобно преплићу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Професионална етика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Добро владање поступком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Извештавање и комуникација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Усклађеност са законским и регулаторним захтевима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Али многи елементи ефикасног управљања поступком се заснивају на искуству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r-Latn-RS" sz="2000" dirty="0">
                <a:latin typeface="Verdana" panose="020B0604030504040204" pitchFamily="34" charset="0"/>
                <a:ea typeface="Verdana" panose="020B0604030504040204" pitchFamily="34" charset="0"/>
              </a:rPr>
              <a:t>																								</a:t>
            </a:r>
            <a:fld id="{C893B423-2E20-4660-8C80-45FDF66696D2}" type="slidenum">
              <a:rPr lang="en-GB" sz="200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8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2FFD89-26AB-8255-8E4C-B20565AE0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525" y="-127517"/>
            <a:ext cx="11353800" cy="1588127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sr-Cyrl-RS" dirty="0"/>
              <a:t>ДУЖНОСТИ И ФУНКЦИЈЕ СТЕЧАЈНОГ УПРАВНИКА</a:t>
            </a:r>
            <a:r>
              <a:rPr lang="en-US" dirty="0"/>
              <a:t>: </a:t>
            </a:r>
            <a:r>
              <a:rPr lang="sr-Cyrl-RS" dirty="0"/>
              <a:t>МЕЂУНАРОДНЕ СМЕРНИЦЕ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0393D-D606-7E90-F840-19DDE5E01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3" y="1670818"/>
            <a:ext cx="10941268" cy="4802186"/>
          </a:xfrm>
        </p:spPr>
        <p:txBody>
          <a:bodyPr>
            <a:normAutofit/>
          </a:bodyPr>
          <a:lstStyle/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ММФ-ове Смернице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(1999):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циљ ефикасног поступка стечаја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457200" lvl="1" indent="0">
              <a:buClr>
                <a:srgbClr val="360A5A"/>
              </a:buClr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Примарна дужност стечајног управника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Заштита и </a:t>
            </a:r>
            <a:r>
              <a:rPr lang="sr-Cyrl-R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максимизација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 вредности у корист свих заинтересованих страна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Али и много шири опсег дужности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Опсежне дужности детаљно наведене у УНЦИТРАЛ-овом законодавном водичу о стечају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(2005)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Домаћи закони о стечају ће одређивати опсег улоге стечајног управника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FF9C6F-3F71-D373-61A8-F5BBD38F6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662" y="-171485"/>
            <a:ext cx="11519338" cy="1588127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sr-Cyrl-RS" dirty="0"/>
              <a:t>НА КОЈИ НАЧИН СТЕЧАЈНИ УПРАВНИК ТРЕБА ДА ОБАВЉА ДУЖНОСТИ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C88E15-C1A0-CEE1-BE9D-C918393B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2" y="1424898"/>
            <a:ext cx="11143593" cy="4574255"/>
          </a:xfrm>
        </p:spPr>
        <p:txBody>
          <a:bodyPr>
            <a:noAutofit/>
          </a:bodyPr>
          <a:lstStyle/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ИНСОЛ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Europe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Извештај о принципима и смерницама за стечајне управнике у Европи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(2015):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Принцип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4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Сачињен као одговор на ЕУ законодавство ради усклађивања пракси између јурисдикција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треба да </a:t>
            </a:r>
            <a:r>
              <a:rPr lang="sr-Cyrl-RS" sz="2000" b="1" dirty="0">
                <a:latin typeface="Verdana" panose="020B0604030504040204" pitchFamily="34" charset="0"/>
                <a:ea typeface="Verdana" panose="020B0604030504040204" pitchFamily="34" charset="0"/>
              </a:rPr>
              <a:t>одреди и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b="1" dirty="0">
                <a:latin typeface="Verdana" panose="020B0604030504040204" pitchFamily="34" charset="0"/>
                <a:ea typeface="Verdana" panose="020B0604030504040204" pitchFamily="34" charset="0"/>
              </a:rPr>
              <a:t>континуирано прилагоди одговарајућу стратегију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 вођење поступка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треба да делује </a:t>
            </a:r>
            <a:r>
              <a:rPr lang="sr-Cyrl-RS" sz="2000" b="1" dirty="0">
                <a:latin typeface="Verdana" panose="020B0604030504040204" pitchFamily="34" charset="0"/>
                <a:ea typeface="Verdana" panose="020B0604030504040204" pitchFamily="34" charset="0"/>
              </a:rPr>
              <a:t>брзо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b="1" dirty="0">
                <a:latin typeface="Verdana" panose="020B0604030504040204" pitchFamily="34" charset="0"/>
                <a:ea typeface="Verdana" panose="020B0604030504040204" pitchFamily="34" charset="0"/>
              </a:rPr>
              <a:t>ефикасно и транспарентно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мора имати на уму преовлађујућу дужност заштите и очувања имовине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Треба да узме у обзир утицај својих одлука на све укључене стране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BA7E12-073E-7996-0520-5E887023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3466"/>
            <a:ext cx="10515600" cy="592137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sr-Cyrl-RS" dirty="0"/>
              <a:t>ПРОФЕСИОНАЛНА ЕТИКА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1DCBE-1652-3742-2876-F80EBCBF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945603"/>
            <a:ext cx="11309131" cy="5234480"/>
          </a:xfrm>
        </p:spPr>
        <p:txBody>
          <a:bodyPr>
            <a:noAutofit/>
          </a:bodyPr>
          <a:lstStyle/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Професионална етика и кодекс понашања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од важности у свим фазама поступања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мора бити независтан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без претходних личних или професионалних веза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Важно је да се спроведу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„упознај свог клијента“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(KYC)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провере пре прихватања именовања у стечајном поступку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Треба одредити крајње власништво над структуром друштва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директори, чланови/акционари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Ове провере су такође неопходне како би се стечајни управник придржавао локалних прописа у вези са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1"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Регулативом о спречавању прања новца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Регулативом о санкцијама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7053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B52F2C-8F05-F8F8-17EA-ADC9FD182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607" y="435769"/>
            <a:ext cx="10515600" cy="592137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sr-Cyrl-RS" dirty="0"/>
              <a:t>УПРАВЉАЊЕ СТЕЧАЈЕМ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B32B7E-BF04-5904-9277-C468E8FC83B9}"/>
              </a:ext>
            </a:extLst>
          </p:cNvPr>
          <p:cNvSpPr txBox="1">
            <a:spLocks/>
          </p:cNvSpPr>
          <p:nvPr/>
        </p:nvSpPr>
        <p:spPr>
          <a:xfrm>
            <a:off x="743607" y="1143520"/>
            <a:ext cx="11038818" cy="37594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Није прописано законом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али је кључни елемент доброг управљања поступком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Засновано на доброј организацији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системима који осигуравају ефикасно управљање поступком и његово напредовање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ИНСОЛ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Europe: 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препоруке у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Извештају о принципима и смерницама за стечајне управнике у Европи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(2015):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треба да правилно документује своје радње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Одржавати исправну евиденцију о финансијским информацијама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Завршни извештај треба да пружи детаљан и транспарентан приказ исхода поступка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R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4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B43FEC-217F-6BC2-8ECD-732108365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988" y="259754"/>
            <a:ext cx="11803117" cy="1089529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sr-Cyrl-RS" dirty="0"/>
              <a:t>УПРАВЉАЊЕ ПОСТУПКОМ </a:t>
            </a:r>
            <a:r>
              <a:rPr lang="en-US" dirty="0"/>
              <a:t>– </a:t>
            </a:r>
            <a:r>
              <a:rPr lang="sr-Cyrl-RS" dirty="0"/>
              <a:t>ПРАКТИЧНИ САВЕТИ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67C64D-1226-E948-21DD-471A68DDABF1}"/>
              </a:ext>
            </a:extLst>
          </p:cNvPr>
          <p:cNvSpPr txBox="1">
            <a:spLocks/>
          </p:cNvSpPr>
          <p:nvPr/>
        </p:nvSpPr>
        <p:spPr>
          <a:xfrm>
            <a:off x="593028" y="1464241"/>
            <a:ext cx="11005944" cy="47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Стандардизовани документи за презентацију финансијских информација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Ефикасни системи за архивирање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 електронску и папирну документацију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Контролна листа поступка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нпр.  приоритети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„првог дна“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контролна листа информација о компанији које треба прикупити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Компјутеризовани рачуноводствени систем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Стандардизована документација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нпр.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нацрти правних докумената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извештаја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Систем дневника за управљање поступком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како би се осигурало да се законски рокови испоштују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извештавања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пореске пријаве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итд.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Периодични прегледи предмета како би се осигурало напредовање поступка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5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0C6D9B-033C-11B4-4DE2-6A55320B5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966" y="320155"/>
            <a:ext cx="10515600" cy="592137"/>
          </a:xfrm>
        </p:spPr>
        <p:txBody>
          <a:bodyPr/>
          <a:lstStyle/>
          <a:p>
            <a:r>
              <a:rPr lang="en-US" dirty="0"/>
              <a:t>7. </a:t>
            </a:r>
            <a:r>
              <a:rPr lang="sr-Cyrl-RS" dirty="0"/>
              <a:t>КОМУНИКАЦИЈА И ИЗВЕШТАВАЊЕ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E8067-C4EC-A3F6-A35E-694927827709}"/>
              </a:ext>
            </a:extLst>
          </p:cNvPr>
          <p:cNvSpPr txBox="1">
            <a:spLocks/>
          </p:cNvSpPr>
          <p:nvPr/>
        </p:nvSpPr>
        <p:spPr>
          <a:xfrm>
            <a:off x="662153" y="1169276"/>
            <a:ext cx="11529847" cy="45194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ИНСОЛ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Europe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Извештај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o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 принципима и смерницама за стечајне управнике у Европи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2015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Принцип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5 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Комуникација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Треба да буде правовремена, адекватна, јасна и отворена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треба да одбије да пружи информације само ако би њихово откривање штетило интересима стечајне масе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Извештаји о току поступка треба да буду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Конзистентни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тј. један извештај треба да се повезује са другим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Транспарентни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информације треба да опишу које кораке је стечајни управник предузео и зашто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Поштовање поверљивости података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6985E2-0707-5617-9032-38813EE60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35769"/>
            <a:ext cx="10515600" cy="592137"/>
          </a:xfrm>
        </p:spPr>
        <p:txBody>
          <a:bodyPr/>
          <a:lstStyle/>
          <a:p>
            <a:r>
              <a:rPr lang="en-US" dirty="0"/>
              <a:t>8. </a:t>
            </a:r>
            <a:r>
              <a:rPr lang="sr-Cyrl-RS" dirty="0"/>
              <a:t>КОМУНИКАЦИЈА И ИЗВЕШТАВАЊЕ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3B5992-8DAA-82DC-112C-7493DDCCB26D}"/>
              </a:ext>
            </a:extLst>
          </p:cNvPr>
          <p:cNvSpPr txBox="1">
            <a:spLocks/>
          </p:cNvSpPr>
          <p:nvPr/>
        </p:nvSpPr>
        <p:spPr>
          <a:xfrm>
            <a:off x="838201" y="1135117"/>
            <a:ext cx="11001374" cy="46881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Многа заинтересована лица</a:t>
            </a:r>
            <a:r>
              <a:rPr lang="en-US" sz="2600" dirty="0"/>
              <a:t>: </a:t>
            </a:r>
            <a:r>
              <a:rPr lang="sr-Cyrl-RS" sz="2600" dirty="0"/>
              <a:t>нису ограничена на суд</a:t>
            </a:r>
            <a:r>
              <a:rPr lang="en-US" sz="2600" dirty="0"/>
              <a:t> / </a:t>
            </a:r>
            <a:r>
              <a:rPr lang="sr-Cyrl-RS" sz="2600" dirty="0"/>
              <a:t>повериоце</a:t>
            </a:r>
            <a:endParaRPr lang="en-US" sz="2600" dirty="0"/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Могу такође укључивати</a:t>
            </a:r>
            <a:r>
              <a:rPr lang="en-US" sz="2600" dirty="0"/>
              <a:t>: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Запослене</a:t>
            </a:r>
            <a:r>
              <a:rPr lang="en-US" sz="2600" dirty="0"/>
              <a:t>, </a:t>
            </a:r>
            <a:r>
              <a:rPr lang="sr-Cyrl-RS" sz="2600" dirty="0"/>
              <a:t>радничке савете</a:t>
            </a:r>
            <a:r>
              <a:rPr lang="en-US" sz="2600" dirty="0"/>
              <a:t>, </a:t>
            </a:r>
            <a:r>
              <a:rPr lang="sr-Cyrl-RS" sz="2600" dirty="0"/>
              <a:t>синдикате</a:t>
            </a:r>
            <a:endParaRPr lang="en-US" sz="2600" dirty="0"/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Локалне власти</a:t>
            </a:r>
            <a:r>
              <a:rPr lang="en-US" sz="2600" dirty="0"/>
              <a:t>– </a:t>
            </a:r>
            <a:r>
              <a:rPr lang="sr-Cyrl-RS" sz="2600" dirty="0"/>
              <a:t>нпр. локалне градоначелнике </a:t>
            </a:r>
            <a:r>
              <a:rPr lang="en-US" sz="2600" dirty="0"/>
              <a:t>/ </a:t>
            </a:r>
            <a:r>
              <a:rPr lang="sr-Cyrl-RS" sz="2600" dirty="0"/>
              <a:t>одборнике</a:t>
            </a:r>
            <a:endParaRPr lang="en-US" sz="2600" dirty="0"/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Владу и државне органе</a:t>
            </a:r>
            <a:r>
              <a:rPr lang="en-US" sz="2600" dirty="0"/>
              <a:t> – </a:t>
            </a:r>
            <a:r>
              <a:rPr lang="sr-Cyrl-RS" sz="2600" dirty="0"/>
              <a:t>Министар за привреду</a:t>
            </a:r>
            <a:r>
              <a:rPr lang="en-US" sz="2600" dirty="0"/>
              <a:t> / </a:t>
            </a:r>
            <a:r>
              <a:rPr lang="sr-Cyrl-RS" sz="2600" dirty="0"/>
              <a:t>економију</a:t>
            </a:r>
            <a:r>
              <a:rPr lang="en-US" sz="2600" dirty="0"/>
              <a:t> 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Уколико је случај стечаја споран или од значајне економске важности</a:t>
            </a:r>
            <a:endParaRPr lang="en-US" sz="2600" dirty="0"/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Стечајни управник мора бити спреман да се бави упитима новинара / медија </a:t>
            </a:r>
            <a:endParaRPr lang="en-US" sz="2600" dirty="0"/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Потребно је бити свестан осетљивих питања</a:t>
            </a:r>
            <a:endParaRPr lang="en-US" sz="2600" dirty="0"/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600" dirty="0"/>
              <a:t>Недостатак припреме може резултирати негативним публицитетом и утицати на поверење јавности у професију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0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EE918-158E-4678-A0B0-D0B232BD657C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8376</TotalTime>
  <Words>768</Words>
  <Application>Microsoft Macintosh PowerPoint</Application>
  <PresentationFormat>Widescreen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Kerry Trigg</cp:lastModifiedBy>
  <cp:revision>39</cp:revision>
  <dcterms:created xsi:type="dcterms:W3CDTF">2024-02-02T09:43:20Z</dcterms:created>
  <dcterms:modified xsi:type="dcterms:W3CDTF">2024-03-12T12:40:04Z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